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7" r:id="rId2"/>
    <p:sldId id="258" r:id="rId3"/>
    <p:sldId id="259" r:id="rId4"/>
    <p:sldId id="271" r:id="rId5"/>
    <p:sldId id="260" r:id="rId6"/>
    <p:sldId id="261" r:id="rId7"/>
    <p:sldId id="263" r:id="rId8"/>
    <p:sldId id="264" r:id="rId9"/>
    <p:sldId id="265" r:id="rId10"/>
    <p:sldId id="266" r:id="rId11"/>
    <p:sldId id="267" r:id="rId12"/>
    <p:sldId id="268" r:id="rId13"/>
    <p:sldId id="269" r:id="rId14"/>
    <p:sldId id="270" r:id="rId15"/>
    <p:sldId id="262" r:id="rId16"/>
    <p:sldId id="272" r:id="rId17"/>
    <p:sldId id="273" r:id="rId18"/>
    <p:sldId id="274" r:id="rId19"/>
    <p:sldId id="275" r:id="rId20"/>
    <p:sldId id="276" r:id="rId21"/>
    <p:sldId id="277" r:id="rId22"/>
    <p:sldId id="284" r:id="rId23"/>
    <p:sldId id="285" r:id="rId24"/>
    <p:sldId id="278" r:id="rId25"/>
    <p:sldId id="279" r:id="rId26"/>
    <p:sldId id="286" r:id="rId27"/>
    <p:sldId id="287" r:id="rId28"/>
    <p:sldId id="288" r:id="rId29"/>
    <p:sldId id="289" r:id="rId30"/>
    <p:sldId id="280" r:id="rId31"/>
    <p:sldId id="281" r:id="rId32"/>
    <p:sldId id="282" r:id="rId33"/>
    <p:sldId id="283"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57B29F-6B47-4A57-80E4-E00D69611A59}" type="datetimeFigureOut">
              <a:rPr lang="en-IN" smtClean="0"/>
              <a:t>28-05-2021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F92F45D-CC09-448F-A908-FE0E236FC1F0}" type="slidenum">
              <a:rPr lang="en-IN" smtClean="0"/>
              <a:t>‹#›</a:t>
            </a:fld>
            <a:endParaRPr lang="en-IN"/>
          </a:p>
        </p:txBody>
      </p:sp>
    </p:spTree>
    <p:extLst>
      <p:ext uri="{BB962C8B-B14F-4D97-AF65-F5344CB8AC3E}">
        <p14:creationId xmlns:p14="http://schemas.microsoft.com/office/powerpoint/2010/main" val="2931358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57B29F-6B47-4A57-80E4-E00D69611A59}" type="datetimeFigureOut">
              <a:rPr lang="en-IN" smtClean="0"/>
              <a:t>28-05-2021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F92F45D-CC09-448F-A908-FE0E236FC1F0}" type="slidenum">
              <a:rPr lang="en-IN" smtClean="0"/>
              <a:t>‹#›</a:t>
            </a:fld>
            <a:endParaRPr lang="en-IN"/>
          </a:p>
        </p:txBody>
      </p:sp>
    </p:spTree>
    <p:extLst>
      <p:ext uri="{BB962C8B-B14F-4D97-AF65-F5344CB8AC3E}">
        <p14:creationId xmlns:p14="http://schemas.microsoft.com/office/powerpoint/2010/main" val="956955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57B29F-6B47-4A57-80E4-E00D69611A59}" type="datetimeFigureOut">
              <a:rPr lang="en-IN" smtClean="0"/>
              <a:t>28-05-2021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F92F45D-CC09-448F-A908-FE0E236FC1F0}" type="slidenum">
              <a:rPr lang="en-IN" smtClean="0"/>
              <a:t>‹#›</a:t>
            </a:fld>
            <a:endParaRPr lang="en-IN"/>
          </a:p>
        </p:txBody>
      </p:sp>
    </p:spTree>
    <p:extLst>
      <p:ext uri="{BB962C8B-B14F-4D97-AF65-F5344CB8AC3E}">
        <p14:creationId xmlns:p14="http://schemas.microsoft.com/office/powerpoint/2010/main" val="4191755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57B29F-6B47-4A57-80E4-E00D69611A59}" type="datetimeFigureOut">
              <a:rPr lang="en-IN" smtClean="0"/>
              <a:t>28-05-2021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F92F45D-CC09-448F-A908-FE0E236FC1F0}" type="slidenum">
              <a:rPr lang="en-IN" smtClean="0"/>
              <a:t>‹#›</a:t>
            </a:fld>
            <a:endParaRPr lang="en-IN"/>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0128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57B29F-6B47-4A57-80E4-E00D69611A59}" type="datetimeFigureOut">
              <a:rPr lang="en-IN" smtClean="0"/>
              <a:t>28-05-2021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F92F45D-CC09-448F-A908-FE0E236FC1F0}" type="slidenum">
              <a:rPr lang="en-IN" smtClean="0"/>
              <a:t>‹#›</a:t>
            </a:fld>
            <a:endParaRPr lang="en-IN"/>
          </a:p>
        </p:txBody>
      </p:sp>
    </p:spTree>
    <p:extLst>
      <p:ext uri="{BB962C8B-B14F-4D97-AF65-F5344CB8AC3E}">
        <p14:creationId xmlns:p14="http://schemas.microsoft.com/office/powerpoint/2010/main" val="1921250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57B29F-6B47-4A57-80E4-E00D69611A59}" type="datetimeFigureOut">
              <a:rPr lang="en-IN" smtClean="0"/>
              <a:t>28-05-2021</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F92F45D-CC09-448F-A908-FE0E236FC1F0}" type="slidenum">
              <a:rPr lang="en-IN" smtClean="0"/>
              <a:t>‹#›</a:t>
            </a:fld>
            <a:endParaRPr lang="en-IN"/>
          </a:p>
        </p:txBody>
      </p:sp>
    </p:spTree>
    <p:extLst>
      <p:ext uri="{BB962C8B-B14F-4D97-AF65-F5344CB8AC3E}">
        <p14:creationId xmlns:p14="http://schemas.microsoft.com/office/powerpoint/2010/main" val="807745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57B29F-6B47-4A57-80E4-E00D69611A59}" type="datetimeFigureOut">
              <a:rPr lang="en-IN" smtClean="0"/>
              <a:t>28-05-2021</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F92F45D-CC09-448F-A908-FE0E236FC1F0}" type="slidenum">
              <a:rPr lang="en-IN" smtClean="0"/>
              <a:t>‹#›</a:t>
            </a:fld>
            <a:endParaRPr lang="en-IN"/>
          </a:p>
        </p:txBody>
      </p:sp>
    </p:spTree>
    <p:extLst>
      <p:ext uri="{BB962C8B-B14F-4D97-AF65-F5344CB8AC3E}">
        <p14:creationId xmlns:p14="http://schemas.microsoft.com/office/powerpoint/2010/main" val="1747651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57B29F-6B47-4A57-80E4-E00D69611A59}" type="datetimeFigureOut">
              <a:rPr lang="en-IN" smtClean="0"/>
              <a:t>28-05-2021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F92F45D-CC09-448F-A908-FE0E236FC1F0}" type="slidenum">
              <a:rPr lang="en-IN" smtClean="0"/>
              <a:t>‹#›</a:t>
            </a:fld>
            <a:endParaRPr lang="en-IN"/>
          </a:p>
        </p:txBody>
      </p:sp>
    </p:spTree>
    <p:extLst>
      <p:ext uri="{BB962C8B-B14F-4D97-AF65-F5344CB8AC3E}">
        <p14:creationId xmlns:p14="http://schemas.microsoft.com/office/powerpoint/2010/main" val="1297492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57B29F-6B47-4A57-80E4-E00D69611A59}" type="datetimeFigureOut">
              <a:rPr lang="en-IN" smtClean="0"/>
              <a:t>28-05-2021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F92F45D-CC09-448F-A908-FE0E236FC1F0}" type="slidenum">
              <a:rPr lang="en-IN" smtClean="0"/>
              <a:t>‹#›</a:t>
            </a:fld>
            <a:endParaRPr lang="en-IN"/>
          </a:p>
        </p:txBody>
      </p:sp>
    </p:spTree>
    <p:extLst>
      <p:ext uri="{BB962C8B-B14F-4D97-AF65-F5344CB8AC3E}">
        <p14:creationId xmlns:p14="http://schemas.microsoft.com/office/powerpoint/2010/main" val="3209991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357B29F-6B47-4A57-80E4-E00D69611A59}" type="datetimeFigureOut">
              <a:rPr lang="en-IN" smtClean="0"/>
              <a:t>28-05-2021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F92F45D-CC09-448F-A908-FE0E236FC1F0}" type="slidenum">
              <a:rPr lang="en-IN" smtClean="0"/>
              <a:t>‹#›</a:t>
            </a:fld>
            <a:endParaRPr lang="en-IN"/>
          </a:p>
        </p:txBody>
      </p:sp>
    </p:spTree>
    <p:extLst>
      <p:ext uri="{BB962C8B-B14F-4D97-AF65-F5344CB8AC3E}">
        <p14:creationId xmlns:p14="http://schemas.microsoft.com/office/powerpoint/2010/main" val="3491710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57B29F-6B47-4A57-80E4-E00D69611A59}" type="datetimeFigureOut">
              <a:rPr lang="en-IN" smtClean="0"/>
              <a:t>28-05-2021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F92F45D-CC09-448F-A908-FE0E236FC1F0}" type="slidenum">
              <a:rPr lang="en-IN" smtClean="0"/>
              <a:t>‹#›</a:t>
            </a:fld>
            <a:endParaRPr lang="en-IN"/>
          </a:p>
        </p:txBody>
      </p:sp>
    </p:spTree>
    <p:extLst>
      <p:ext uri="{BB962C8B-B14F-4D97-AF65-F5344CB8AC3E}">
        <p14:creationId xmlns:p14="http://schemas.microsoft.com/office/powerpoint/2010/main" val="4184776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57B29F-6B47-4A57-80E4-E00D69611A59}" type="datetimeFigureOut">
              <a:rPr lang="en-IN" smtClean="0"/>
              <a:t>28-05-2021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F92F45D-CC09-448F-A908-FE0E236FC1F0}" type="slidenum">
              <a:rPr lang="en-IN" smtClean="0"/>
              <a:t>‹#›</a:t>
            </a:fld>
            <a:endParaRPr lang="en-IN"/>
          </a:p>
        </p:txBody>
      </p:sp>
    </p:spTree>
    <p:extLst>
      <p:ext uri="{BB962C8B-B14F-4D97-AF65-F5344CB8AC3E}">
        <p14:creationId xmlns:p14="http://schemas.microsoft.com/office/powerpoint/2010/main" val="3482606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57B29F-6B47-4A57-80E4-E00D69611A59}" type="datetimeFigureOut">
              <a:rPr lang="en-IN" smtClean="0"/>
              <a:t>28-05-2021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F92F45D-CC09-448F-A908-FE0E236FC1F0}" type="slidenum">
              <a:rPr lang="en-IN" smtClean="0"/>
              <a:t>‹#›</a:t>
            </a:fld>
            <a:endParaRPr lang="en-IN"/>
          </a:p>
        </p:txBody>
      </p:sp>
    </p:spTree>
    <p:extLst>
      <p:ext uri="{BB962C8B-B14F-4D97-AF65-F5344CB8AC3E}">
        <p14:creationId xmlns:p14="http://schemas.microsoft.com/office/powerpoint/2010/main" val="2115686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357B29F-6B47-4A57-80E4-E00D69611A59}" type="datetimeFigureOut">
              <a:rPr lang="en-IN" smtClean="0"/>
              <a:t>28-05-2021</a:t>
            </a:fld>
            <a:endParaRPr lang="en-IN"/>
          </a:p>
        </p:txBody>
      </p:sp>
      <p:sp>
        <p:nvSpPr>
          <p:cNvPr id="5" name="Footer Placeholder 3"/>
          <p:cNvSpPr>
            <a:spLocks noGrp="1"/>
          </p:cNvSpPr>
          <p:nvPr>
            <p:ph type="ftr" sz="quarter" idx="11"/>
          </p:nvPr>
        </p:nvSpPr>
        <p:spPr/>
        <p:txBody>
          <a:bodyPr/>
          <a:lstStyle/>
          <a:p>
            <a:endParaRPr lang="en-IN"/>
          </a:p>
        </p:txBody>
      </p:sp>
      <p:sp>
        <p:nvSpPr>
          <p:cNvPr id="6" name="Slide Number Placeholder 4"/>
          <p:cNvSpPr>
            <a:spLocks noGrp="1"/>
          </p:cNvSpPr>
          <p:nvPr>
            <p:ph type="sldNum" sz="quarter" idx="12"/>
          </p:nvPr>
        </p:nvSpPr>
        <p:spPr/>
        <p:txBody>
          <a:bodyPr/>
          <a:lstStyle/>
          <a:p>
            <a:fld id="{9F92F45D-CC09-448F-A908-FE0E236FC1F0}" type="slidenum">
              <a:rPr lang="en-IN" smtClean="0"/>
              <a:t>‹#›</a:t>
            </a:fld>
            <a:endParaRPr lang="en-IN"/>
          </a:p>
        </p:txBody>
      </p:sp>
    </p:spTree>
    <p:extLst>
      <p:ext uri="{BB962C8B-B14F-4D97-AF65-F5344CB8AC3E}">
        <p14:creationId xmlns:p14="http://schemas.microsoft.com/office/powerpoint/2010/main" val="3024150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357B29F-6B47-4A57-80E4-E00D69611A59}" type="datetimeFigureOut">
              <a:rPr lang="en-IN" smtClean="0"/>
              <a:t>28-05-2021</a:t>
            </a:fld>
            <a:endParaRPr lang="en-IN"/>
          </a:p>
        </p:txBody>
      </p:sp>
      <p:sp>
        <p:nvSpPr>
          <p:cNvPr id="5" name="Footer Placeholder 2"/>
          <p:cNvSpPr>
            <a:spLocks noGrp="1"/>
          </p:cNvSpPr>
          <p:nvPr>
            <p:ph type="ftr" sz="quarter" idx="11"/>
          </p:nvPr>
        </p:nvSpPr>
        <p:spPr/>
        <p:txBody>
          <a:bodyPr/>
          <a:lstStyle/>
          <a:p>
            <a:endParaRPr lang="en-IN"/>
          </a:p>
        </p:txBody>
      </p:sp>
      <p:sp>
        <p:nvSpPr>
          <p:cNvPr id="6" name="Slide Number Placeholder 3"/>
          <p:cNvSpPr>
            <a:spLocks noGrp="1"/>
          </p:cNvSpPr>
          <p:nvPr>
            <p:ph type="sldNum" sz="quarter" idx="12"/>
          </p:nvPr>
        </p:nvSpPr>
        <p:spPr/>
        <p:txBody>
          <a:bodyPr/>
          <a:lstStyle/>
          <a:p>
            <a:fld id="{9F92F45D-CC09-448F-A908-FE0E236FC1F0}" type="slidenum">
              <a:rPr lang="en-IN" smtClean="0"/>
              <a:t>‹#›</a:t>
            </a:fld>
            <a:endParaRPr lang="en-IN"/>
          </a:p>
        </p:txBody>
      </p:sp>
    </p:spTree>
    <p:extLst>
      <p:ext uri="{BB962C8B-B14F-4D97-AF65-F5344CB8AC3E}">
        <p14:creationId xmlns:p14="http://schemas.microsoft.com/office/powerpoint/2010/main" val="3585878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357B29F-6B47-4A57-80E4-E00D69611A59}" type="datetimeFigureOut">
              <a:rPr lang="en-IN" smtClean="0"/>
              <a:t>28-05-2021</a:t>
            </a:fld>
            <a:endParaRPr lang="en-IN"/>
          </a:p>
        </p:txBody>
      </p:sp>
      <p:sp>
        <p:nvSpPr>
          <p:cNvPr id="5" name="Footer Placeholder 5"/>
          <p:cNvSpPr>
            <a:spLocks noGrp="1"/>
          </p:cNvSpPr>
          <p:nvPr>
            <p:ph type="ftr" sz="quarter" idx="11"/>
          </p:nvPr>
        </p:nvSpPr>
        <p:spPr/>
        <p:txBody>
          <a:bodyPr/>
          <a:lstStyle/>
          <a:p>
            <a:endParaRPr lang="en-IN"/>
          </a:p>
        </p:txBody>
      </p:sp>
      <p:sp>
        <p:nvSpPr>
          <p:cNvPr id="6" name="Slide Number Placeholder 6"/>
          <p:cNvSpPr>
            <a:spLocks noGrp="1"/>
          </p:cNvSpPr>
          <p:nvPr>
            <p:ph type="sldNum" sz="quarter" idx="12"/>
          </p:nvPr>
        </p:nvSpPr>
        <p:spPr/>
        <p:txBody>
          <a:bodyPr/>
          <a:lstStyle/>
          <a:p>
            <a:fld id="{9F92F45D-CC09-448F-A908-FE0E236FC1F0}" type="slidenum">
              <a:rPr lang="en-IN" smtClean="0"/>
              <a:t>‹#›</a:t>
            </a:fld>
            <a:endParaRPr lang="en-IN"/>
          </a:p>
        </p:txBody>
      </p:sp>
    </p:spTree>
    <p:extLst>
      <p:ext uri="{BB962C8B-B14F-4D97-AF65-F5344CB8AC3E}">
        <p14:creationId xmlns:p14="http://schemas.microsoft.com/office/powerpoint/2010/main" val="2043568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57B29F-6B47-4A57-80E4-E00D69611A59}" type="datetimeFigureOut">
              <a:rPr lang="en-IN" smtClean="0"/>
              <a:t>28-05-2021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F92F45D-CC09-448F-A908-FE0E236FC1F0}" type="slidenum">
              <a:rPr lang="en-IN" smtClean="0"/>
              <a:t>‹#›</a:t>
            </a:fld>
            <a:endParaRPr lang="en-IN"/>
          </a:p>
        </p:txBody>
      </p:sp>
    </p:spTree>
    <p:extLst>
      <p:ext uri="{BB962C8B-B14F-4D97-AF65-F5344CB8AC3E}">
        <p14:creationId xmlns:p14="http://schemas.microsoft.com/office/powerpoint/2010/main" val="2499849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357B29F-6B47-4A57-80E4-E00D69611A59}" type="datetimeFigureOut">
              <a:rPr lang="en-IN" smtClean="0"/>
              <a:t>28-05-2021</a:t>
            </a:fld>
            <a:endParaRPr lang="en-IN"/>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F92F45D-CC09-448F-A908-FE0E236FC1F0}" type="slidenum">
              <a:rPr lang="en-IN" smtClean="0"/>
              <a:t>‹#›</a:t>
            </a:fld>
            <a:endParaRPr lang="en-IN"/>
          </a:p>
        </p:txBody>
      </p:sp>
    </p:spTree>
    <p:extLst>
      <p:ext uri="{BB962C8B-B14F-4D97-AF65-F5344CB8AC3E}">
        <p14:creationId xmlns:p14="http://schemas.microsoft.com/office/powerpoint/2010/main" val="1479146453"/>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89DAF5-C1C9-4E34-B3C6-CD3CA560C428}"/>
              </a:ext>
            </a:extLst>
          </p:cNvPr>
          <p:cNvSpPr>
            <a:spLocks noGrp="1"/>
          </p:cNvSpPr>
          <p:nvPr>
            <p:ph idx="1"/>
          </p:nvPr>
        </p:nvSpPr>
        <p:spPr>
          <a:xfrm>
            <a:off x="495300" y="209549"/>
            <a:ext cx="11201400" cy="6115051"/>
          </a:xfrm>
        </p:spPr>
        <p:txBody>
          <a:bodyPr>
            <a:normAutofit fontScale="92500" lnSpcReduction="10000"/>
          </a:bodyPr>
          <a:lstStyle/>
          <a:p>
            <a:pPr marL="0" indent="0">
              <a:buNone/>
            </a:pPr>
            <a:r>
              <a:rPr lang="en-IN" dirty="0"/>
              <a:t>                                     </a:t>
            </a:r>
            <a:r>
              <a:rPr lang="en-IN" sz="3400" b="1" dirty="0"/>
              <a:t>VI Semester BSCPHC 382: </a:t>
            </a:r>
          </a:p>
          <a:p>
            <a:pPr marL="0" indent="0">
              <a:buNone/>
            </a:pPr>
            <a:r>
              <a:rPr lang="en-IN" sz="3400" b="1" dirty="0"/>
              <a:t>                                            Electronics </a:t>
            </a:r>
          </a:p>
          <a:p>
            <a:pPr marL="0" indent="0">
              <a:buNone/>
            </a:pPr>
            <a:endParaRPr lang="en-IN" sz="3400" b="1" dirty="0"/>
          </a:p>
          <a:p>
            <a:pPr marL="0" indent="0">
              <a:buNone/>
            </a:pPr>
            <a:r>
              <a:rPr lang="en-US" b="1" dirty="0"/>
              <a:t>Unit-I: Bipolar junction transistor</a:t>
            </a:r>
          </a:p>
          <a:p>
            <a:pPr marL="0" indent="0">
              <a:buNone/>
            </a:pPr>
            <a:r>
              <a:rPr lang="en-IN" dirty="0"/>
              <a:t>Unipolar transistor, types- JFET, FET MOSFET , </a:t>
            </a:r>
            <a:r>
              <a:rPr lang="en-IN" dirty="0" err="1"/>
              <a:t>Comparision</a:t>
            </a:r>
            <a:r>
              <a:rPr lang="en-IN" dirty="0"/>
              <a:t> of FET and BJT </a:t>
            </a:r>
          </a:p>
          <a:p>
            <a:pPr marL="0" indent="0">
              <a:buNone/>
            </a:pPr>
            <a:r>
              <a:rPr lang="en-IN" dirty="0"/>
              <a:t>Oscillators: Block diagrams for feedback network – positive and negative feedback – </a:t>
            </a:r>
            <a:r>
              <a:rPr lang="en-IN" dirty="0" err="1"/>
              <a:t>Barkhausen</a:t>
            </a:r>
            <a:r>
              <a:rPr lang="en-IN" dirty="0"/>
              <a:t> criterion for oscillations in electronic circuits, phase shift oscillator using BJT and Wein bridge oscillator using OP-AMP, expression for frequency of oscillation. Problems.</a:t>
            </a:r>
            <a:endParaRPr lang="en-IN" b="1" dirty="0"/>
          </a:p>
          <a:p>
            <a:pPr marL="0" indent="0">
              <a:buNone/>
            </a:pPr>
            <a:endParaRPr lang="en-IN" b="1" dirty="0"/>
          </a:p>
          <a:p>
            <a:pPr marL="0" indent="0">
              <a:buNone/>
            </a:pPr>
            <a:r>
              <a:rPr lang="en-US" b="1" dirty="0"/>
              <a:t>Unit-II: OP-AMP, Regulated Power Supply &amp;Oscillators</a:t>
            </a:r>
          </a:p>
          <a:p>
            <a:pPr marL="0" indent="0">
              <a:buNone/>
            </a:pPr>
            <a:r>
              <a:rPr lang="en-US" dirty="0"/>
              <a:t>Operational amplifiers (OP-AMP): Differential amplifier – dual input and balanced output. Concept of an ideal OP-AMP. OP-AMP Characteristics for IC 741, inverting and non inverting amplifiers with feed back. Derivation of expression for voltage gain, Frequency response.</a:t>
            </a:r>
          </a:p>
          <a:p>
            <a:pPr marL="0" indent="0">
              <a:buNone/>
            </a:pPr>
            <a:r>
              <a:rPr lang="en-IN" dirty="0"/>
              <a:t>Regulated power supply: Block diagram, bridge rectifier- derivation of expressions for efficiency, ripple factor. Capacitor filter. Voltage regulator using Zener diode. Problems.</a:t>
            </a:r>
            <a:endParaRPr lang="en-US" dirty="0"/>
          </a:p>
        </p:txBody>
      </p:sp>
    </p:spTree>
    <p:extLst>
      <p:ext uri="{BB962C8B-B14F-4D97-AF65-F5344CB8AC3E}">
        <p14:creationId xmlns:p14="http://schemas.microsoft.com/office/powerpoint/2010/main" val="2670145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014D994-04EE-4403-A63A-318DEC2208A2}"/>
              </a:ext>
            </a:extLst>
          </p:cNvPr>
          <p:cNvPicPr>
            <a:picLocks noGrp="1" noChangeAspect="1"/>
          </p:cNvPicPr>
          <p:nvPr>
            <p:ph idx="1"/>
          </p:nvPr>
        </p:nvPicPr>
        <p:blipFill>
          <a:blip r:embed="rId2"/>
          <a:stretch>
            <a:fillRect/>
          </a:stretch>
        </p:blipFill>
        <p:spPr>
          <a:xfrm>
            <a:off x="447675" y="-38101"/>
            <a:ext cx="11649075" cy="6238875"/>
          </a:xfrm>
        </p:spPr>
      </p:pic>
    </p:spTree>
    <p:extLst>
      <p:ext uri="{BB962C8B-B14F-4D97-AF65-F5344CB8AC3E}">
        <p14:creationId xmlns:p14="http://schemas.microsoft.com/office/powerpoint/2010/main" val="456391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321EC5F-1DA6-4BE7-B7CA-855ADE89119A}"/>
              </a:ext>
            </a:extLst>
          </p:cNvPr>
          <p:cNvPicPr>
            <a:picLocks noGrp="1" noChangeAspect="1"/>
          </p:cNvPicPr>
          <p:nvPr>
            <p:ph idx="1"/>
          </p:nvPr>
        </p:nvPicPr>
        <p:blipFill>
          <a:blip r:embed="rId2"/>
          <a:stretch>
            <a:fillRect/>
          </a:stretch>
        </p:blipFill>
        <p:spPr>
          <a:xfrm>
            <a:off x="66675" y="238125"/>
            <a:ext cx="11553825" cy="3400425"/>
          </a:xfrm>
        </p:spPr>
      </p:pic>
    </p:spTree>
    <p:extLst>
      <p:ext uri="{BB962C8B-B14F-4D97-AF65-F5344CB8AC3E}">
        <p14:creationId xmlns:p14="http://schemas.microsoft.com/office/powerpoint/2010/main" val="451860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7C10BF7-4792-4B59-83F4-537022AB89F3}"/>
              </a:ext>
            </a:extLst>
          </p:cNvPr>
          <p:cNvPicPr>
            <a:picLocks noGrp="1" noChangeAspect="1"/>
          </p:cNvPicPr>
          <p:nvPr>
            <p:ph idx="1"/>
          </p:nvPr>
        </p:nvPicPr>
        <p:blipFill>
          <a:blip r:embed="rId2"/>
          <a:stretch>
            <a:fillRect/>
          </a:stretch>
        </p:blipFill>
        <p:spPr>
          <a:xfrm>
            <a:off x="333375" y="504824"/>
            <a:ext cx="11525249" cy="4619625"/>
          </a:xfrm>
        </p:spPr>
      </p:pic>
    </p:spTree>
    <p:extLst>
      <p:ext uri="{BB962C8B-B14F-4D97-AF65-F5344CB8AC3E}">
        <p14:creationId xmlns:p14="http://schemas.microsoft.com/office/powerpoint/2010/main" val="3079099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FBD31B4-ACC8-4A77-A3D1-26AEDEADB42C}"/>
              </a:ext>
            </a:extLst>
          </p:cNvPr>
          <p:cNvPicPr>
            <a:picLocks noGrp="1" noChangeAspect="1"/>
          </p:cNvPicPr>
          <p:nvPr>
            <p:ph idx="1"/>
          </p:nvPr>
        </p:nvPicPr>
        <p:blipFill>
          <a:blip r:embed="rId2"/>
          <a:stretch>
            <a:fillRect/>
          </a:stretch>
        </p:blipFill>
        <p:spPr>
          <a:xfrm>
            <a:off x="95250" y="800100"/>
            <a:ext cx="11534775" cy="4629150"/>
          </a:xfrm>
        </p:spPr>
      </p:pic>
    </p:spTree>
    <p:extLst>
      <p:ext uri="{BB962C8B-B14F-4D97-AF65-F5344CB8AC3E}">
        <p14:creationId xmlns:p14="http://schemas.microsoft.com/office/powerpoint/2010/main" val="681292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935A4AC-EC7D-4894-8266-EB754C17DB39}"/>
              </a:ext>
            </a:extLst>
          </p:cNvPr>
          <p:cNvPicPr>
            <a:picLocks noGrp="1" noChangeAspect="1"/>
          </p:cNvPicPr>
          <p:nvPr>
            <p:ph idx="1"/>
          </p:nvPr>
        </p:nvPicPr>
        <p:blipFill>
          <a:blip r:embed="rId2"/>
          <a:stretch>
            <a:fillRect/>
          </a:stretch>
        </p:blipFill>
        <p:spPr>
          <a:xfrm>
            <a:off x="104775" y="600075"/>
            <a:ext cx="10610850" cy="5162550"/>
          </a:xfrm>
        </p:spPr>
      </p:pic>
    </p:spTree>
    <p:extLst>
      <p:ext uri="{BB962C8B-B14F-4D97-AF65-F5344CB8AC3E}">
        <p14:creationId xmlns:p14="http://schemas.microsoft.com/office/powerpoint/2010/main" val="1558329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F0C080E-5C9D-453E-BC44-CCEEAA762665}"/>
              </a:ext>
            </a:extLst>
          </p:cNvPr>
          <p:cNvPicPr>
            <a:picLocks noGrp="1" noChangeAspect="1"/>
          </p:cNvPicPr>
          <p:nvPr>
            <p:ph idx="1"/>
          </p:nvPr>
        </p:nvPicPr>
        <p:blipFill>
          <a:blip r:embed="rId2"/>
          <a:stretch>
            <a:fillRect/>
          </a:stretch>
        </p:blipFill>
        <p:spPr>
          <a:xfrm>
            <a:off x="514350" y="0"/>
            <a:ext cx="9067800" cy="6781800"/>
          </a:xfrm>
        </p:spPr>
      </p:pic>
    </p:spTree>
    <p:extLst>
      <p:ext uri="{BB962C8B-B14F-4D97-AF65-F5344CB8AC3E}">
        <p14:creationId xmlns:p14="http://schemas.microsoft.com/office/powerpoint/2010/main" val="1987973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72128EA-8CAC-435C-B448-06D219BD13EE}"/>
              </a:ext>
            </a:extLst>
          </p:cNvPr>
          <p:cNvPicPr>
            <a:picLocks noGrp="1" noChangeAspect="1"/>
          </p:cNvPicPr>
          <p:nvPr>
            <p:ph idx="1"/>
          </p:nvPr>
        </p:nvPicPr>
        <p:blipFill>
          <a:blip r:embed="rId2"/>
          <a:stretch>
            <a:fillRect/>
          </a:stretch>
        </p:blipFill>
        <p:spPr>
          <a:xfrm>
            <a:off x="0" y="0"/>
            <a:ext cx="7996358" cy="6934200"/>
          </a:xfrm>
        </p:spPr>
      </p:pic>
    </p:spTree>
    <p:extLst>
      <p:ext uri="{BB962C8B-B14F-4D97-AF65-F5344CB8AC3E}">
        <p14:creationId xmlns:p14="http://schemas.microsoft.com/office/powerpoint/2010/main" val="1768296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29C84A1-6E4D-4AAB-A5EB-16DBA5D48BBA}"/>
              </a:ext>
            </a:extLst>
          </p:cNvPr>
          <p:cNvPicPr>
            <a:picLocks noGrp="1" noChangeAspect="1"/>
          </p:cNvPicPr>
          <p:nvPr>
            <p:ph idx="1"/>
          </p:nvPr>
        </p:nvPicPr>
        <p:blipFill>
          <a:blip r:embed="rId2"/>
          <a:stretch>
            <a:fillRect/>
          </a:stretch>
        </p:blipFill>
        <p:spPr>
          <a:xfrm>
            <a:off x="83674" y="95250"/>
            <a:ext cx="9146052" cy="6762750"/>
          </a:xfrm>
        </p:spPr>
      </p:pic>
    </p:spTree>
    <p:extLst>
      <p:ext uri="{BB962C8B-B14F-4D97-AF65-F5344CB8AC3E}">
        <p14:creationId xmlns:p14="http://schemas.microsoft.com/office/powerpoint/2010/main" val="2259942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7911420-B49B-4923-98CF-F9DDD64658FE}"/>
              </a:ext>
            </a:extLst>
          </p:cNvPr>
          <p:cNvPicPr>
            <a:picLocks noGrp="1" noChangeAspect="1"/>
          </p:cNvPicPr>
          <p:nvPr>
            <p:ph idx="1"/>
          </p:nvPr>
        </p:nvPicPr>
        <p:blipFill>
          <a:blip r:embed="rId2"/>
          <a:stretch>
            <a:fillRect/>
          </a:stretch>
        </p:blipFill>
        <p:spPr>
          <a:xfrm>
            <a:off x="-1" y="180976"/>
            <a:ext cx="10429875" cy="6543674"/>
          </a:xfrm>
        </p:spPr>
      </p:pic>
    </p:spTree>
    <p:extLst>
      <p:ext uri="{BB962C8B-B14F-4D97-AF65-F5344CB8AC3E}">
        <p14:creationId xmlns:p14="http://schemas.microsoft.com/office/powerpoint/2010/main" val="3807272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666FBDF-4CA9-4627-BF7F-9D236162A204}"/>
              </a:ext>
            </a:extLst>
          </p:cNvPr>
          <p:cNvPicPr>
            <a:picLocks noGrp="1" noChangeAspect="1"/>
          </p:cNvPicPr>
          <p:nvPr>
            <p:ph idx="1"/>
          </p:nvPr>
        </p:nvPicPr>
        <p:blipFill>
          <a:blip r:embed="rId2"/>
          <a:stretch>
            <a:fillRect/>
          </a:stretch>
        </p:blipFill>
        <p:spPr>
          <a:xfrm>
            <a:off x="123825" y="95250"/>
            <a:ext cx="10506075" cy="6410325"/>
          </a:xfrm>
        </p:spPr>
      </p:pic>
    </p:spTree>
    <p:extLst>
      <p:ext uri="{BB962C8B-B14F-4D97-AF65-F5344CB8AC3E}">
        <p14:creationId xmlns:p14="http://schemas.microsoft.com/office/powerpoint/2010/main" val="883609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497275-9D3D-4AD1-8A84-93D296A4D367}"/>
              </a:ext>
            </a:extLst>
          </p:cNvPr>
          <p:cNvSpPr>
            <a:spLocks noGrp="1"/>
          </p:cNvSpPr>
          <p:nvPr>
            <p:ph idx="1"/>
          </p:nvPr>
        </p:nvSpPr>
        <p:spPr>
          <a:xfrm>
            <a:off x="304800" y="285750"/>
            <a:ext cx="11449050" cy="6343650"/>
          </a:xfrm>
        </p:spPr>
        <p:txBody>
          <a:bodyPr>
            <a:normAutofit fontScale="55000" lnSpcReduction="20000"/>
          </a:bodyPr>
          <a:lstStyle/>
          <a:p>
            <a:pPr marL="0" indent="0">
              <a:buNone/>
            </a:pPr>
            <a:endParaRPr lang="en-US" b="1" dirty="0"/>
          </a:p>
          <a:p>
            <a:pPr marL="0" indent="0">
              <a:buNone/>
            </a:pPr>
            <a:r>
              <a:rPr lang="en-US" sz="3400" b="1" dirty="0"/>
              <a:t>Unit-III: Digital Electronics </a:t>
            </a:r>
          </a:p>
          <a:p>
            <a:pPr marL="0" indent="0">
              <a:buNone/>
            </a:pPr>
            <a:r>
              <a:rPr lang="en-US" sz="3400" dirty="0"/>
              <a:t>Boolean Algebra, Logic gates – OR, AND </a:t>
            </a:r>
            <a:r>
              <a:rPr lang="en-US" sz="3400" dirty="0" err="1"/>
              <a:t>and</a:t>
            </a:r>
            <a:r>
              <a:rPr lang="en-US" sz="3400" dirty="0"/>
              <a:t> NOT using discrete components (diodes and transistor). Universal gates - Truth table. Boolean theorems, de-Morgan’s theorems, simplification of Boolean expressions. SOP method of solving digital problems. Realization of basic gates and XOR gate using NAND gates only. Half adder and Full adder. Sequential logic circuits (timing diagram for counters only). </a:t>
            </a:r>
          </a:p>
          <a:p>
            <a:pPr marL="0" indent="0">
              <a:buNone/>
            </a:pPr>
            <a:r>
              <a:rPr lang="en-US" sz="3400" dirty="0"/>
              <a:t>Introduction to flip-flops – RS, D and JK-FF (using NOR gates only). Serial shift register using D-FFs. Asynchronous binary counters using JK-FF. Working of a decade counter. Displaying the counter output using BCD to seven segment decoder (block diagram) and seven segment display. Problems.</a:t>
            </a:r>
            <a:endParaRPr lang="en-IN" sz="3400" b="1" dirty="0"/>
          </a:p>
          <a:p>
            <a:pPr marL="0" indent="0">
              <a:buNone/>
            </a:pPr>
            <a:endParaRPr lang="en-US" sz="3400" b="1" dirty="0"/>
          </a:p>
          <a:p>
            <a:pPr marL="0" indent="0">
              <a:buNone/>
            </a:pPr>
            <a:endParaRPr lang="en-US" sz="3400" b="1" dirty="0"/>
          </a:p>
          <a:p>
            <a:pPr marL="0" indent="0">
              <a:buNone/>
            </a:pPr>
            <a:r>
              <a:rPr lang="en-US" sz="3400" b="1" dirty="0"/>
              <a:t>Unit-IV: Communication Electronics Communication electronics:</a:t>
            </a:r>
          </a:p>
          <a:p>
            <a:pPr marL="0" indent="0">
              <a:buNone/>
            </a:pPr>
            <a:r>
              <a:rPr lang="en-US" sz="3400" dirty="0"/>
              <a:t> Need for modulation, AM - expression for AM wave, power relations, SSB transmission in AM - advantages and disadvantages. Qualitative discussion of FM, AM, Transmitters and Receivers with Block diagram, comparison of AM and FM. Demodulation-diode detector, Super heterodyne receiver. </a:t>
            </a:r>
          </a:p>
          <a:p>
            <a:pPr marL="0" indent="0">
              <a:buNone/>
            </a:pPr>
            <a:r>
              <a:rPr lang="en-IN" sz="3400" dirty="0"/>
              <a:t>Ionosphere: Types of radio wave propagation, skip distance, maximum usable frequency, satellite communication &amp; Remote sensing. Mobile communication. Optical </a:t>
            </a:r>
            <a:r>
              <a:rPr lang="en-IN" sz="3400" dirty="0" err="1"/>
              <a:t>fiber</a:t>
            </a:r>
            <a:r>
              <a:rPr lang="en-IN" sz="3400" dirty="0"/>
              <a:t> Communication CRO-CRT working, time base signals, scanning principle, uses of CRO. Block diagrams TV Transmitting &amp; Receiving systems. LCD and LED monitors (qualitative). Problems. </a:t>
            </a:r>
            <a:endParaRPr lang="en-US" sz="3400" dirty="0"/>
          </a:p>
          <a:p>
            <a:pPr marL="0" indent="0">
              <a:buNone/>
            </a:pPr>
            <a:endParaRPr lang="en-US" sz="3400" dirty="0"/>
          </a:p>
          <a:p>
            <a:pPr marL="0" indent="0">
              <a:buNone/>
            </a:pPr>
            <a:endParaRPr lang="en-IN" dirty="0"/>
          </a:p>
        </p:txBody>
      </p:sp>
    </p:spTree>
    <p:extLst>
      <p:ext uri="{BB962C8B-B14F-4D97-AF65-F5344CB8AC3E}">
        <p14:creationId xmlns:p14="http://schemas.microsoft.com/office/powerpoint/2010/main" val="1676441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687AE89-0974-4C61-BCEB-48F9F1E45FF6}"/>
              </a:ext>
            </a:extLst>
          </p:cNvPr>
          <p:cNvPicPr>
            <a:picLocks noGrp="1" noChangeAspect="1"/>
          </p:cNvPicPr>
          <p:nvPr>
            <p:ph idx="1"/>
          </p:nvPr>
        </p:nvPicPr>
        <p:blipFill>
          <a:blip r:embed="rId2"/>
          <a:stretch>
            <a:fillRect/>
          </a:stretch>
        </p:blipFill>
        <p:spPr>
          <a:xfrm>
            <a:off x="342900" y="257175"/>
            <a:ext cx="10591799" cy="6410325"/>
          </a:xfrm>
        </p:spPr>
      </p:pic>
    </p:spTree>
    <p:extLst>
      <p:ext uri="{BB962C8B-B14F-4D97-AF65-F5344CB8AC3E}">
        <p14:creationId xmlns:p14="http://schemas.microsoft.com/office/powerpoint/2010/main" val="928194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FD06F6B-35C0-4468-A8A2-12C515E3BC46}"/>
              </a:ext>
            </a:extLst>
          </p:cNvPr>
          <p:cNvPicPr>
            <a:picLocks noGrp="1" noChangeAspect="1"/>
          </p:cNvPicPr>
          <p:nvPr>
            <p:ph idx="1"/>
          </p:nvPr>
        </p:nvPicPr>
        <p:blipFill>
          <a:blip r:embed="rId2"/>
          <a:stretch>
            <a:fillRect/>
          </a:stretch>
        </p:blipFill>
        <p:spPr>
          <a:xfrm>
            <a:off x="304800" y="390525"/>
            <a:ext cx="10848975" cy="6238875"/>
          </a:xfrm>
        </p:spPr>
      </p:pic>
    </p:spTree>
    <p:extLst>
      <p:ext uri="{BB962C8B-B14F-4D97-AF65-F5344CB8AC3E}">
        <p14:creationId xmlns:p14="http://schemas.microsoft.com/office/powerpoint/2010/main" val="1012084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1368DB5-6872-4AAE-820D-DB018278F742}"/>
              </a:ext>
            </a:extLst>
          </p:cNvPr>
          <p:cNvPicPr>
            <a:picLocks noGrp="1" noChangeAspect="1"/>
          </p:cNvPicPr>
          <p:nvPr>
            <p:ph idx="1"/>
          </p:nvPr>
        </p:nvPicPr>
        <p:blipFill>
          <a:blip r:embed="rId2"/>
          <a:stretch>
            <a:fillRect/>
          </a:stretch>
        </p:blipFill>
        <p:spPr>
          <a:xfrm>
            <a:off x="314325" y="561975"/>
            <a:ext cx="11106150" cy="6296025"/>
          </a:xfrm>
        </p:spPr>
      </p:pic>
    </p:spTree>
    <p:extLst>
      <p:ext uri="{BB962C8B-B14F-4D97-AF65-F5344CB8AC3E}">
        <p14:creationId xmlns:p14="http://schemas.microsoft.com/office/powerpoint/2010/main" val="2514350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5219B6C-71E8-4AE0-B9BF-736D54646C93}"/>
              </a:ext>
            </a:extLst>
          </p:cNvPr>
          <p:cNvPicPr>
            <a:picLocks noGrp="1" noChangeAspect="1"/>
          </p:cNvPicPr>
          <p:nvPr>
            <p:ph idx="1"/>
          </p:nvPr>
        </p:nvPicPr>
        <p:blipFill>
          <a:blip r:embed="rId2"/>
          <a:stretch>
            <a:fillRect/>
          </a:stretch>
        </p:blipFill>
        <p:spPr>
          <a:xfrm>
            <a:off x="342899" y="190499"/>
            <a:ext cx="11096625" cy="6448425"/>
          </a:xfrm>
        </p:spPr>
      </p:pic>
    </p:spTree>
    <p:extLst>
      <p:ext uri="{BB962C8B-B14F-4D97-AF65-F5344CB8AC3E}">
        <p14:creationId xmlns:p14="http://schemas.microsoft.com/office/powerpoint/2010/main" val="497655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35EFAE7-9E46-44CA-BDBC-FE3B1767B3EF}"/>
              </a:ext>
            </a:extLst>
          </p:cNvPr>
          <p:cNvPicPr>
            <a:picLocks noGrp="1" noChangeAspect="1"/>
          </p:cNvPicPr>
          <p:nvPr>
            <p:ph idx="1"/>
          </p:nvPr>
        </p:nvPicPr>
        <p:blipFill>
          <a:blip r:embed="rId2"/>
          <a:stretch>
            <a:fillRect/>
          </a:stretch>
        </p:blipFill>
        <p:spPr>
          <a:xfrm>
            <a:off x="133351" y="247650"/>
            <a:ext cx="11153774" cy="6191250"/>
          </a:xfrm>
        </p:spPr>
      </p:pic>
    </p:spTree>
    <p:extLst>
      <p:ext uri="{BB962C8B-B14F-4D97-AF65-F5344CB8AC3E}">
        <p14:creationId xmlns:p14="http://schemas.microsoft.com/office/powerpoint/2010/main" val="1530729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3FD8AA9-E216-4CF8-9ECE-FB746EC229D0}"/>
              </a:ext>
            </a:extLst>
          </p:cNvPr>
          <p:cNvPicPr>
            <a:picLocks noGrp="1" noChangeAspect="1"/>
          </p:cNvPicPr>
          <p:nvPr>
            <p:ph idx="1"/>
          </p:nvPr>
        </p:nvPicPr>
        <p:blipFill>
          <a:blip r:embed="rId2"/>
          <a:stretch>
            <a:fillRect/>
          </a:stretch>
        </p:blipFill>
        <p:spPr>
          <a:xfrm>
            <a:off x="600076" y="123825"/>
            <a:ext cx="9356900" cy="6638925"/>
          </a:xfrm>
        </p:spPr>
      </p:pic>
    </p:spTree>
    <p:extLst>
      <p:ext uri="{BB962C8B-B14F-4D97-AF65-F5344CB8AC3E}">
        <p14:creationId xmlns:p14="http://schemas.microsoft.com/office/powerpoint/2010/main" val="1875436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18D08DA-D692-454C-B81E-96356EF8FCC5}"/>
              </a:ext>
            </a:extLst>
          </p:cNvPr>
          <p:cNvPicPr>
            <a:picLocks noGrp="1" noChangeAspect="1"/>
          </p:cNvPicPr>
          <p:nvPr>
            <p:ph idx="1"/>
          </p:nvPr>
        </p:nvPicPr>
        <p:blipFill>
          <a:blip r:embed="rId2"/>
          <a:stretch>
            <a:fillRect/>
          </a:stretch>
        </p:blipFill>
        <p:spPr>
          <a:xfrm>
            <a:off x="438150" y="319087"/>
            <a:ext cx="9963150" cy="6219825"/>
          </a:xfrm>
        </p:spPr>
      </p:pic>
    </p:spTree>
    <p:extLst>
      <p:ext uri="{BB962C8B-B14F-4D97-AF65-F5344CB8AC3E}">
        <p14:creationId xmlns:p14="http://schemas.microsoft.com/office/powerpoint/2010/main" val="3282980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E348DE8-0B6D-4D8D-88C3-E8F418BE77A5}"/>
              </a:ext>
            </a:extLst>
          </p:cNvPr>
          <p:cNvPicPr>
            <a:picLocks noGrp="1" noChangeAspect="1"/>
          </p:cNvPicPr>
          <p:nvPr>
            <p:ph idx="1"/>
          </p:nvPr>
        </p:nvPicPr>
        <p:blipFill>
          <a:blip r:embed="rId2"/>
          <a:stretch>
            <a:fillRect/>
          </a:stretch>
        </p:blipFill>
        <p:spPr>
          <a:xfrm>
            <a:off x="438150" y="257175"/>
            <a:ext cx="10553700" cy="6343650"/>
          </a:xfrm>
        </p:spPr>
      </p:pic>
    </p:spTree>
    <p:extLst>
      <p:ext uri="{BB962C8B-B14F-4D97-AF65-F5344CB8AC3E}">
        <p14:creationId xmlns:p14="http://schemas.microsoft.com/office/powerpoint/2010/main" val="3712675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511B46B-5906-4E3B-89C7-EE4D483FB6D3}"/>
              </a:ext>
            </a:extLst>
          </p:cNvPr>
          <p:cNvPicPr>
            <a:picLocks noGrp="1" noChangeAspect="1"/>
          </p:cNvPicPr>
          <p:nvPr>
            <p:ph idx="1"/>
          </p:nvPr>
        </p:nvPicPr>
        <p:blipFill>
          <a:blip r:embed="rId2"/>
          <a:stretch>
            <a:fillRect/>
          </a:stretch>
        </p:blipFill>
        <p:spPr>
          <a:xfrm>
            <a:off x="762000" y="704850"/>
            <a:ext cx="9353725" cy="4371975"/>
          </a:xfrm>
        </p:spPr>
      </p:pic>
    </p:spTree>
    <p:extLst>
      <p:ext uri="{BB962C8B-B14F-4D97-AF65-F5344CB8AC3E}">
        <p14:creationId xmlns:p14="http://schemas.microsoft.com/office/powerpoint/2010/main" val="2896266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379AAF8-6F41-4DB8-A2AD-B8AF8B412389}"/>
              </a:ext>
            </a:extLst>
          </p:cNvPr>
          <p:cNvPicPr>
            <a:picLocks noGrp="1" noChangeAspect="1"/>
          </p:cNvPicPr>
          <p:nvPr>
            <p:ph idx="1"/>
          </p:nvPr>
        </p:nvPicPr>
        <p:blipFill>
          <a:blip r:embed="rId2"/>
          <a:stretch>
            <a:fillRect/>
          </a:stretch>
        </p:blipFill>
        <p:spPr>
          <a:xfrm>
            <a:off x="542925" y="295275"/>
            <a:ext cx="10477500" cy="6038850"/>
          </a:xfrm>
        </p:spPr>
      </p:pic>
    </p:spTree>
    <p:extLst>
      <p:ext uri="{BB962C8B-B14F-4D97-AF65-F5344CB8AC3E}">
        <p14:creationId xmlns:p14="http://schemas.microsoft.com/office/powerpoint/2010/main" val="3458449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3A2AB6-2FE1-4EAE-A87E-540E7E3EA127}"/>
              </a:ext>
            </a:extLst>
          </p:cNvPr>
          <p:cNvSpPr>
            <a:spLocks noGrp="1"/>
          </p:cNvSpPr>
          <p:nvPr>
            <p:ph idx="1"/>
          </p:nvPr>
        </p:nvSpPr>
        <p:spPr>
          <a:xfrm>
            <a:off x="838200" y="133350"/>
            <a:ext cx="10515600" cy="6043613"/>
          </a:xfrm>
        </p:spPr>
        <p:txBody>
          <a:bodyPr>
            <a:normAutofit fontScale="92500" lnSpcReduction="20000"/>
          </a:bodyPr>
          <a:lstStyle/>
          <a:p>
            <a:pPr marL="0" indent="0">
              <a:buNone/>
            </a:pPr>
            <a:r>
              <a:rPr lang="en-IN" b="1" dirty="0"/>
              <a:t>                                                         Reference Books </a:t>
            </a:r>
          </a:p>
          <a:p>
            <a:pPr marL="0" indent="0">
              <a:buNone/>
            </a:pPr>
            <a:endParaRPr lang="en-IN" dirty="0"/>
          </a:p>
          <a:p>
            <a:pPr marL="514350" indent="-514350">
              <a:buAutoNum type="arabicPeriod"/>
            </a:pPr>
            <a:r>
              <a:rPr lang="en-IN" dirty="0"/>
              <a:t>Electric Devices &amp; circuits, 8th </a:t>
            </a:r>
            <a:r>
              <a:rPr lang="en-IN" dirty="0" err="1"/>
              <a:t>Edn</a:t>
            </a:r>
            <a:r>
              <a:rPr lang="en-IN" dirty="0"/>
              <a:t> – </a:t>
            </a:r>
            <a:r>
              <a:rPr lang="en-IN" dirty="0" err="1"/>
              <a:t>Boylested</a:t>
            </a:r>
            <a:r>
              <a:rPr lang="en-IN" dirty="0"/>
              <a:t> &amp; </a:t>
            </a:r>
            <a:r>
              <a:rPr lang="en-IN" dirty="0" err="1"/>
              <a:t>Nashelsky</a:t>
            </a:r>
            <a:r>
              <a:rPr lang="en-IN" dirty="0"/>
              <a:t>, Pearson Education India, 2009</a:t>
            </a:r>
          </a:p>
          <a:p>
            <a:pPr marL="514350" indent="-514350">
              <a:buAutoNum type="arabicPeriod"/>
            </a:pPr>
            <a:r>
              <a:rPr lang="en-IN" dirty="0"/>
              <a:t> Electronic Devices, 6th </a:t>
            </a:r>
            <a:r>
              <a:rPr lang="en-IN" dirty="0" err="1"/>
              <a:t>Edn</a:t>
            </a:r>
            <a:r>
              <a:rPr lang="en-IN" dirty="0"/>
              <a:t> – Floyd, Prentice Hall, 12-Sep-2012 </a:t>
            </a:r>
          </a:p>
          <a:p>
            <a:pPr marL="514350" indent="-514350">
              <a:buAutoNum type="arabicPeriod"/>
            </a:pPr>
            <a:r>
              <a:rPr lang="en-IN" dirty="0"/>
              <a:t> OP-AMPS and Linear Integrated Circuits, 3rd </a:t>
            </a:r>
            <a:r>
              <a:rPr lang="en-IN" dirty="0" err="1"/>
              <a:t>Edn</a:t>
            </a:r>
            <a:r>
              <a:rPr lang="en-IN" dirty="0"/>
              <a:t> – RA </a:t>
            </a:r>
            <a:r>
              <a:rPr lang="en-IN" dirty="0" err="1"/>
              <a:t>Gayakwad</a:t>
            </a:r>
            <a:r>
              <a:rPr lang="en-IN" dirty="0"/>
              <a:t>, Regents/Prentice Hall, 1993 </a:t>
            </a:r>
          </a:p>
          <a:p>
            <a:pPr marL="514350" indent="-514350">
              <a:buAutoNum type="arabicPeriod"/>
            </a:pPr>
            <a:r>
              <a:rPr lang="en-IN" dirty="0"/>
              <a:t> Operational Amplifiers &amp; Linear Integrated Circuits, 6th </a:t>
            </a:r>
            <a:r>
              <a:rPr lang="en-IN" dirty="0" err="1"/>
              <a:t>Edn</a:t>
            </a:r>
            <a:r>
              <a:rPr lang="en-IN" dirty="0"/>
              <a:t>. – RF Coughlin &amp; FF Driscoll, Prentice Hall, 2001</a:t>
            </a:r>
          </a:p>
          <a:p>
            <a:pPr marL="514350" indent="-514350">
              <a:buAutoNum type="arabicPeriod"/>
            </a:pPr>
            <a:r>
              <a:rPr lang="en-IN" dirty="0"/>
              <a:t> Operational Amplifiers &amp; Linear ICs, 2nd </a:t>
            </a:r>
            <a:r>
              <a:rPr lang="en-IN" dirty="0" err="1"/>
              <a:t>Edn</a:t>
            </a:r>
            <a:r>
              <a:rPr lang="en-IN" dirty="0"/>
              <a:t> – David A Bell, Oxford University Press; 2 edition, 2007</a:t>
            </a:r>
          </a:p>
          <a:p>
            <a:pPr marL="514350" indent="-514350">
              <a:buAutoNum type="arabicPeriod"/>
            </a:pPr>
            <a:r>
              <a:rPr lang="en-IN" dirty="0"/>
              <a:t> Digital Fundamentals, 8th </a:t>
            </a:r>
            <a:r>
              <a:rPr lang="en-IN" dirty="0" err="1"/>
              <a:t>Edn</a:t>
            </a:r>
            <a:r>
              <a:rPr lang="en-IN" dirty="0"/>
              <a:t> – Floyd, Pearson Education India, 2011 </a:t>
            </a:r>
          </a:p>
          <a:p>
            <a:pPr marL="514350" indent="-514350">
              <a:buAutoNum type="arabicPeriod"/>
            </a:pPr>
            <a:r>
              <a:rPr lang="en-IN" dirty="0"/>
              <a:t>Digital Design, 3rd </a:t>
            </a:r>
            <a:r>
              <a:rPr lang="en-IN" dirty="0" err="1"/>
              <a:t>Edn</a:t>
            </a:r>
            <a:r>
              <a:rPr lang="en-IN" dirty="0"/>
              <a:t>.-Morris Mano, EBSCO Publishing, Inc., 2002 </a:t>
            </a:r>
          </a:p>
          <a:p>
            <a:pPr marL="514350" indent="-514350">
              <a:buAutoNum type="arabicPeriod"/>
            </a:pPr>
            <a:r>
              <a:rPr lang="en-IN" dirty="0"/>
              <a:t>Digital Systems, 8th </a:t>
            </a:r>
            <a:r>
              <a:rPr lang="en-IN" dirty="0" err="1"/>
              <a:t>Edn</a:t>
            </a:r>
            <a:r>
              <a:rPr lang="en-IN" dirty="0"/>
              <a:t> – R </a:t>
            </a:r>
            <a:r>
              <a:rPr lang="en-IN" dirty="0" err="1"/>
              <a:t>Tocci</a:t>
            </a:r>
            <a:r>
              <a:rPr lang="en-IN" dirty="0"/>
              <a:t>, Pearson Education, 2016 </a:t>
            </a:r>
          </a:p>
          <a:p>
            <a:pPr marL="514350" indent="-514350">
              <a:buAutoNum type="arabicPeriod"/>
            </a:pPr>
            <a:r>
              <a:rPr lang="en-IN" dirty="0"/>
              <a:t> Electronic Communication, 4th </a:t>
            </a:r>
            <a:r>
              <a:rPr lang="en-IN" dirty="0" err="1"/>
              <a:t>Edn</a:t>
            </a:r>
            <a:r>
              <a:rPr lang="en-IN" dirty="0"/>
              <a:t>.- Kennedy &amp; Davis, Tata McGraw-Hill Education, 1999 </a:t>
            </a:r>
          </a:p>
          <a:p>
            <a:pPr marL="514350" indent="-514350">
              <a:buAutoNum type="arabicPeriod"/>
            </a:pPr>
            <a:r>
              <a:rPr lang="en-IN" dirty="0"/>
              <a:t> Electronic Communication, 6th </a:t>
            </a:r>
            <a:r>
              <a:rPr lang="en-IN" dirty="0" err="1"/>
              <a:t>Edn</a:t>
            </a:r>
            <a:r>
              <a:rPr lang="en-IN" dirty="0"/>
              <a:t> – Miller &amp; Beasley, Pearson/Prentice Hall, 2005</a:t>
            </a:r>
          </a:p>
          <a:p>
            <a:pPr marL="514350" indent="-514350">
              <a:buAutoNum type="arabicPeriod"/>
            </a:pPr>
            <a:r>
              <a:rPr lang="en-IN" dirty="0"/>
              <a:t> Electronic Principles by A P </a:t>
            </a:r>
            <a:r>
              <a:rPr lang="en-IN" dirty="0" err="1"/>
              <a:t>Malvino</a:t>
            </a:r>
            <a:r>
              <a:rPr lang="en-IN" dirty="0"/>
              <a:t>, Tata McGraw-Hill Education, 2007 12. Digital Electronics B </a:t>
            </a:r>
            <a:r>
              <a:rPr lang="en-IN" dirty="0" err="1"/>
              <a:t>LTheraja</a:t>
            </a:r>
            <a:r>
              <a:rPr lang="en-IN" dirty="0"/>
              <a:t>, S. Chand Limited, 2006</a:t>
            </a:r>
          </a:p>
        </p:txBody>
      </p:sp>
    </p:spTree>
    <p:extLst>
      <p:ext uri="{BB962C8B-B14F-4D97-AF65-F5344CB8AC3E}">
        <p14:creationId xmlns:p14="http://schemas.microsoft.com/office/powerpoint/2010/main" val="2905670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67C0771-EF83-4C0D-8955-D5370A67FE74}"/>
              </a:ext>
            </a:extLst>
          </p:cNvPr>
          <p:cNvPicPr>
            <a:picLocks noGrp="1" noChangeAspect="1"/>
          </p:cNvPicPr>
          <p:nvPr>
            <p:ph idx="1"/>
          </p:nvPr>
        </p:nvPicPr>
        <p:blipFill>
          <a:blip r:embed="rId2"/>
          <a:stretch>
            <a:fillRect/>
          </a:stretch>
        </p:blipFill>
        <p:spPr>
          <a:xfrm>
            <a:off x="628650" y="190500"/>
            <a:ext cx="10344149" cy="6477000"/>
          </a:xfrm>
        </p:spPr>
      </p:pic>
    </p:spTree>
    <p:extLst>
      <p:ext uri="{BB962C8B-B14F-4D97-AF65-F5344CB8AC3E}">
        <p14:creationId xmlns:p14="http://schemas.microsoft.com/office/powerpoint/2010/main" val="14260839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3D837F4-6F6D-4153-A715-AE6A1913BAFE}"/>
              </a:ext>
            </a:extLst>
          </p:cNvPr>
          <p:cNvPicPr>
            <a:picLocks noGrp="1" noChangeAspect="1"/>
          </p:cNvPicPr>
          <p:nvPr>
            <p:ph idx="1"/>
          </p:nvPr>
        </p:nvPicPr>
        <p:blipFill>
          <a:blip r:embed="rId2"/>
          <a:stretch>
            <a:fillRect/>
          </a:stretch>
        </p:blipFill>
        <p:spPr>
          <a:xfrm>
            <a:off x="628650" y="238125"/>
            <a:ext cx="9242597" cy="6153150"/>
          </a:xfrm>
        </p:spPr>
      </p:pic>
    </p:spTree>
    <p:extLst>
      <p:ext uri="{BB962C8B-B14F-4D97-AF65-F5344CB8AC3E}">
        <p14:creationId xmlns:p14="http://schemas.microsoft.com/office/powerpoint/2010/main" val="1197605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1094DA-5CCC-41EC-8397-FE4C078CEBB5}"/>
              </a:ext>
            </a:extLst>
          </p:cNvPr>
          <p:cNvSpPr>
            <a:spLocks noGrp="1"/>
          </p:cNvSpPr>
          <p:nvPr>
            <p:ph idx="1"/>
          </p:nvPr>
        </p:nvSpPr>
        <p:spPr>
          <a:xfrm>
            <a:off x="838200" y="276225"/>
            <a:ext cx="10515600" cy="5900738"/>
          </a:xfrm>
        </p:spPr>
        <p:txBody>
          <a:bodyPr/>
          <a:lstStyle/>
          <a:p>
            <a:pPr marL="0" indent="0">
              <a:buNone/>
            </a:pPr>
            <a:endParaRPr lang="en-IN" dirty="0"/>
          </a:p>
        </p:txBody>
      </p:sp>
    </p:spTree>
    <p:extLst>
      <p:ext uri="{BB962C8B-B14F-4D97-AF65-F5344CB8AC3E}">
        <p14:creationId xmlns:p14="http://schemas.microsoft.com/office/powerpoint/2010/main" val="3201792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DA987-456F-473D-AA8D-BC9F8CD72BB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5CE59702-0050-4F0B-9CEF-69A7C0C8386B}"/>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val="1660961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A44A9D-D6DE-4AE0-9D9B-481F87B470F2}"/>
              </a:ext>
            </a:extLst>
          </p:cNvPr>
          <p:cNvSpPr>
            <a:spLocks noGrp="1"/>
          </p:cNvSpPr>
          <p:nvPr>
            <p:ph idx="1"/>
          </p:nvPr>
        </p:nvSpPr>
        <p:spPr>
          <a:xfrm>
            <a:off x="838200" y="466725"/>
            <a:ext cx="10515600" cy="5710238"/>
          </a:xfrm>
        </p:spPr>
        <p:txBody>
          <a:bodyPr>
            <a:normAutofit fontScale="92500" lnSpcReduction="10000"/>
          </a:bodyPr>
          <a:lstStyle/>
          <a:p>
            <a:pPr marL="0" indent="0">
              <a:buNone/>
            </a:pPr>
            <a:r>
              <a:rPr lang="en-US" b="1" dirty="0"/>
              <a:t>Question paper pattern for VI semester</a:t>
            </a:r>
          </a:p>
          <a:p>
            <a:pPr marL="0" indent="0">
              <a:buNone/>
            </a:pPr>
            <a:endParaRPr lang="en-US" b="1" dirty="0"/>
          </a:p>
          <a:p>
            <a:pPr marL="0" indent="0">
              <a:buNone/>
            </a:pPr>
            <a:r>
              <a:rPr lang="en-IN" dirty="0"/>
              <a:t>Internal Assessment:  20 marks</a:t>
            </a:r>
          </a:p>
          <a:p>
            <a:pPr marL="0" indent="0">
              <a:buNone/>
            </a:pPr>
            <a:r>
              <a:rPr lang="en-IN" dirty="0"/>
              <a:t>Semester Examination                                                80 marks</a:t>
            </a:r>
          </a:p>
          <a:p>
            <a:pPr marL="0" indent="0">
              <a:buNone/>
            </a:pPr>
            <a:r>
              <a:rPr lang="en-US" dirty="0"/>
              <a:t>Questions carrying 1 mark 8 out of 10                    1 x 8 = 8 marks </a:t>
            </a:r>
          </a:p>
          <a:p>
            <a:pPr marL="0" indent="0">
              <a:buNone/>
            </a:pPr>
            <a:r>
              <a:rPr lang="en-US" dirty="0"/>
              <a:t>Questions carrying 2 mark 6 out of 8                       2 x 6 = 12 marks</a:t>
            </a:r>
          </a:p>
          <a:p>
            <a:pPr marL="0" indent="0">
              <a:buNone/>
            </a:pPr>
            <a:endParaRPr lang="en-US" dirty="0"/>
          </a:p>
          <a:p>
            <a:pPr marL="0" indent="0">
              <a:buNone/>
            </a:pPr>
            <a:r>
              <a:rPr lang="en-US" dirty="0"/>
              <a:t>UNIT I,II, III </a:t>
            </a:r>
            <a:r>
              <a:rPr lang="en-US"/>
              <a:t>&amp;IV Internal </a:t>
            </a:r>
            <a:r>
              <a:rPr lang="en-US" dirty="0"/>
              <a:t>choice for each unit</a:t>
            </a:r>
          </a:p>
          <a:p>
            <a:pPr marL="0" indent="0">
              <a:buNone/>
            </a:pPr>
            <a:endParaRPr lang="en-US" dirty="0"/>
          </a:p>
          <a:p>
            <a:pPr marL="0" indent="0">
              <a:buNone/>
            </a:pPr>
            <a:r>
              <a:rPr lang="en-US" dirty="0"/>
              <a:t>Questions carrying                       1 x 4 = 4 </a:t>
            </a:r>
          </a:p>
          <a:p>
            <a:pPr marL="0" indent="0">
              <a:buNone/>
            </a:pPr>
            <a:r>
              <a:rPr lang="en-US" dirty="0"/>
              <a:t>                                                         1 x 6 = 6</a:t>
            </a:r>
          </a:p>
          <a:p>
            <a:pPr marL="0" indent="0">
              <a:buNone/>
            </a:pPr>
            <a:r>
              <a:rPr lang="en-US" dirty="0"/>
              <a:t> Problem                                         1 x 5 mark</a:t>
            </a:r>
          </a:p>
          <a:p>
            <a:pPr marL="0" indent="0">
              <a:buNone/>
            </a:pPr>
            <a:endParaRPr lang="en-US" dirty="0"/>
          </a:p>
          <a:p>
            <a:pPr marL="0" indent="0">
              <a:buNone/>
            </a:pPr>
            <a:r>
              <a:rPr lang="en-IN" dirty="0"/>
              <a:t>  </a:t>
            </a:r>
            <a:r>
              <a:rPr lang="en-IN" b="1" dirty="0"/>
              <a:t>Total                                               15 x 4 = 60</a:t>
            </a:r>
            <a:r>
              <a:rPr lang="en-US" b="1" dirty="0"/>
              <a:t>         </a:t>
            </a:r>
            <a:r>
              <a:rPr lang="en-US" dirty="0"/>
              <a:t>    </a:t>
            </a:r>
            <a:endParaRPr lang="en-IN" dirty="0"/>
          </a:p>
          <a:p>
            <a:pPr marL="0" indent="0">
              <a:buNone/>
            </a:pPr>
            <a:endParaRPr lang="en-IN" dirty="0"/>
          </a:p>
        </p:txBody>
      </p:sp>
    </p:spTree>
    <p:extLst>
      <p:ext uri="{BB962C8B-B14F-4D97-AF65-F5344CB8AC3E}">
        <p14:creationId xmlns:p14="http://schemas.microsoft.com/office/powerpoint/2010/main" val="547917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0982BE2-C73F-432D-BCC9-1C9145772D1B}"/>
              </a:ext>
            </a:extLst>
          </p:cNvPr>
          <p:cNvPicPr>
            <a:picLocks noGrp="1" noChangeAspect="1"/>
          </p:cNvPicPr>
          <p:nvPr>
            <p:ph idx="1"/>
          </p:nvPr>
        </p:nvPicPr>
        <p:blipFill>
          <a:blip r:embed="rId2"/>
          <a:stretch>
            <a:fillRect/>
          </a:stretch>
        </p:blipFill>
        <p:spPr>
          <a:xfrm>
            <a:off x="409576" y="400050"/>
            <a:ext cx="11325224" cy="5762625"/>
          </a:xfrm>
        </p:spPr>
      </p:pic>
    </p:spTree>
    <p:extLst>
      <p:ext uri="{BB962C8B-B14F-4D97-AF65-F5344CB8AC3E}">
        <p14:creationId xmlns:p14="http://schemas.microsoft.com/office/powerpoint/2010/main" val="1752140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9C87085-732C-4BE8-BD2C-0373117D6C40}"/>
              </a:ext>
            </a:extLst>
          </p:cNvPr>
          <p:cNvPicPr>
            <a:picLocks noGrp="1" noChangeAspect="1"/>
          </p:cNvPicPr>
          <p:nvPr>
            <p:ph idx="1"/>
          </p:nvPr>
        </p:nvPicPr>
        <p:blipFill>
          <a:blip r:embed="rId2"/>
          <a:stretch>
            <a:fillRect/>
          </a:stretch>
        </p:blipFill>
        <p:spPr>
          <a:xfrm>
            <a:off x="200025" y="276225"/>
            <a:ext cx="10791825" cy="6505575"/>
          </a:xfrm>
        </p:spPr>
      </p:pic>
    </p:spTree>
    <p:extLst>
      <p:ext uri="{BB962C8B-B14F-4D97-AF65-F5344CB8AC3E}">
        <p14:creationId xmlns:p14="http://schemas.microsoft.com/office/powerpoint/2010/main" val="4250283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D7BD487-160F-45F3-BB87-96631CB17663}"/>
              </a:ext>
            </a:extLst>
          </p:cNvPr>
          <p:cNvPicPr>
            <a:picLocks noGrp="1" noChangeAspect="1"/>
          </p:cNvPicPr>
          <p:nvPr>
            <p:ph idx="1"/>
          </p:nvPr>
        </p:nvPicPr>
        <p:blipFill>
          <a:blip r:embed="rId2"/>
          <a:stretch>
            <a:fillRect/>
          </a:stretch>
        </p:blipFill>
        <p:spPr>
          <a:xfrm>
            <a:off x="247650" y="0"/>
            <a:ext cx="11334750" cy="3207574"/>
          </a:xfrm>
        </p:spPr>
      </p:pic>
      <p:pic>
        <p:nvPicPr>
          <p:cNvPr id="6" name="Content Placeholder 4">
            <a:extLst>
              <a:ext uri="{FF2B5EF4-FFF2-40B4-BE49-F238E27FC236}">
                <a16:creationId xmlns:a16="http://schemas.microsoft.com/office/drawing/2014/main" id="{9EA65C16-0A3E-4C9F-A7C5-26BB3A3BF690}"/>
              </a:ext>
            </a:extLst>
          </p:cNvPr>
          <p:cNvPicPr>
            <a:picLocks noChangeAspect="1"/>
          </p:cNvPicPr>
          <p:nvPr/>
        </p:nvPicPr>
        <p:blipFill>
          <a:blip r:embed="rId3"/>
          <a:stretch>
            <a:fillRect/>
          </a:stretch>
        </p:blipFill>
        <p:spPr>
          <a:xfrm>
            <a:off x="114299" y="3112323"/>
            <a:ext cx="11334749" cy="3431351"/>
          </a:xfrm>
          <a:prstGeom prst="rect">
            <a:avLst/>
          </a:prstGeom>
        </p:spPr>
      </p:pic>
    </p:spTree>
    <p:extLst>
      <p:ext uri="{BB962C8B-B14F-4D97-AF65-F5344CB8AC3E}">
        <p14:creationId xmlns:p14="http://schemas.microsoft.com/office/powerpoint/2010/main" val="4046654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79273173-87BD-46D8-9553-45AED37AEEE0}"/>
              </a:ext>
            </a:extLst>
          </p:cNvPr>
          <p:cNvPicPr>
            <a:picLocks noGrp="1" noChangeAspect="1"/>
          </p:cNvPicPr>
          <p:nvPr>
            <p:ph idx="1"/>
          </p:nvPr>
        </p:nvPicPr>
        <p:blipFill>
          <a:blip r:embed="rId2"/>
          <a:stretch>
            <a:fillRect/>
          </a:stretch>
        </p:blipFill>
        <p:spPr>
          <a:xfrm>
            <a:off x="66675" y="1000125"/>
            <a:ext cx="11744325" cy="4895849"/>
          </a:xfrm>
        </p:spPr>
      </p:pic>
    </p:spTree>
    <p:extLst>
      <p:ext uri="{BB962C8B-B14F-4D97-AF65-F5344CB8AC3E}">
        <p14:creationId xmlns:p14="http://schemas.microsoft.com/office/powerpoint/2010/main" val="1081391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9942252A-5A38-4CDC-9B7D-167D431523E8}"/>
              </a:ext>
            </a:extLst>
          </p:cNvPr>
          <p:cNvPicPr>
            <a:picLocks noGrp="1" noChangeAspect="1"/>
          </p:cNvPicPr>
          <p:nvPr>
            <p:ph idx="1"/>
          </p:nvPr>
        </p:nvPicPr>
        <p:blipFill>
          <a:blip r:embed="rId2"/>
          <a:stretch>
            <a:fillRect/>
          </a:stretch>
        </p:blipFill>
        <p:spPr>
          <a:xfrm>
            <a:off x="228600" y="571501"/>
            <a:ext cx="11487150" cy="5495924"/>
          </a:xfrm>
        </p:spPr>
      </p:pic>
    </p:spTree>
    <p:extLst>
      <p:ext uri="{BB962C8B-B14F-4D97-AF65-F5344CB8AC3E}">
        <p14:creationId xmlns:p14="http://schemas.microsoft.com/office/powerpoint/2010/main" val="29689066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693</TotalTime>
  <Words>675</Words>
  <Application>Microsoft Office PowerPoint</Application>
  <PresentationFormat>Widescreen</PresentationFormat>
  <Paragraphs>46</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CHAITHRA KUNDER</dc:creator>
  <cp:lastModifiedBy>CHAITHRA KUNDER</cp:lastModifiedBy>
  <cp:revision>27</cp:revision>
  <dcterms:created xsi:type="dcterms:W3CDTF">2021-05-08T15:23:21Z</dcterms:created>
  <dcterms:modified xsi:type="dcterms:W3CDTF">2021-05-28T13:03:30Z</dcterms:modified>
</cp:coreProperties>
</file>